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C20F2-D688-4A3C-B630-74F7B0733AE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11954-352E-483C-8A20-1D3305DCA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C20F2-D688-4A3C-B630-74F7B0733AE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11954-352E-483C-8A20-1D3305DCA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C20F2-D688-4A3C-B630-74F7B0733AE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11954-352E-483C-8A20-1D3305DCA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C20F2-D688-4A3C-B630-74F7B0733AE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11954-352E-483C-8A20-1D3305DCA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C20F2-D688-4A3C-B630-74F7B0733AE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11954-352E-483C-8A20-1D3305DCA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C20F2-D688-4A3C-B630-74F7B0733AE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11954-352E-483C-8A20-1D3305DCA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C20F2-D688-4A3C-B630-74F7B0733AE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11954-352E-483C-8A20-1D3305DCA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C20F2-D688-4A3C-B630-74F7B0733AE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11954-352E-483C-8A20-1D3305DCA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C20F2-D688-4A3C-B630-74F7B0733AE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11954-352E-483C-8A20-1D3305DCA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C20F2-D688-4A3C-B630-74F7B0733AE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11954-352E-483C-8A20-1D3305DCA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C20F2-D688-4A3C-B630-74F7B0733AE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11954-352E-483C-8A20-1D3305DCACD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8C20F2-D688-4A3C-B630-74F7B0733AE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DB11954-352E-483C-8A20-1D3305DCAC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Великие полководцы Великой отечественной войны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Пенская</a:t>
            </a:r>
            <a:r>
              <a:rPr lang="ru-RU" dirty="0" smtClean="0"/>
              <a:t> </a:t>
            </a:r>
            <a:r>
              <a:rPr lang="ru-RU" dirty="0" smtClean="0"/>
              <a:t>Н.А</a:t>
            </a:r>
            <a:r>
              <a:rPr lang="en-US" dirty="0" smtClean="0"/>
              <a:t> </a:t>
            </a:r>
            <a:r>
              <a:rPr lang="ru-RU" dirty="0" smtClean="0"/>
              <a:t> учитель начальных классов МКОУ «Степновская  СОШ»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859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Иван Христофорович Баграмян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Войска под командованием маршала </a:t>
            </a:r>
            <a:r>
              <a:rPr lang="ru-RU" b="1" dirty="0"/>
              <a:t>Ивана Христофоровича Баграмяна </a:t>
            </a:r>
            <a:r>
              <a:rPr lang="ru-RU" dirty="0"/>
              <a:t>участвовали активно в разгроме немецко</a:t>
            </a:r>
            <a:r>
              <a:rPr lang="ru-RU" b="1" dirty="0"/>
              <a:t>-</a:t>
            </a:r>
            <a:r>
              <a:rPr lang="ru-RU" dirty="0"/>
              <a:t>фашистских войск на Курской дуге, в Белорусской, Прибалтийской, Восточно-Прусской и других операциях и в овладении крепостью Кенигсберг.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6146" name="Picture 2" descr="C:\Users\user\Downloads\баграмя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279823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161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Василий Иванович Чуйков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 годы Великой Отечественной войны </a:t>
            </a:r>
            <a:r>
              <a:rPr lang="ru-RU" b="1" dirty="0"/>
              <a:t>Василий Иванович Чуйков</a:t>
            </a:r>
            <a:r>
              <a:rPr lang="ru-RU" dirty="0"/>
              <a:t> командовал 62-й (8-й гвардейской) армией, которая навечно вписана в летопись героической обороны города Сталинграда. Командарм Чуйков ввел в войска новую тактику- тактику ближнего боя. В Берлине </a:t>
            </a:r>
            <a:r>
              <a:rPr lang="ru-RU" dirty="0" err="1"/>
              <a:t>В.И.Чуйкова</a:t>
            </a:r>
            <a:r>
              <a:rPr lang="ru-RU" dirty="0"/>
              <a:t> называли: «Генерал – Штурм». После победы в Сталинграде были удачно проведены операции: Запорожье, форсирование Днепра, Никополь, Одесса, Люблин, форсирование Вислы, </a:t>
            </a:r>
            <a:r>
              <a:rPr lang="ru-RU" dirty="0" err="1"/>
              <a:t>Познаньская</a:t>
            </a:r>
            <a:r>
              <a:rPr lang="ru-RU" dirty="0"/>
              <a:t> цитадель, </a:t>
            </a:r>
            <a:r>
              <a:rPr lang="ru-RU" dirty="0" err="1"/>
              <a:t>Кюстринская</a:t>
            </a:r>
            <a:r>
              <a:rPr lang="ru-RU" dirty="0"/>
              <a:t> крепость, Берлинская и др.</a:t>
            </a:r>
          </a:p>
        </p:txBody>
      </p:sp>
      <p:pic>
        <p:nvPicPr>
          <p:cNvPr id="7170" name="Picture 2" descr="C:\Users\user\Downloads\chui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2975701" cy="384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1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Иван Данилович Черняховский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Самым молодым из командующих фронтами Великой Отечественной войны был генерал армии </a:t>
            </a:r>
            <a:r>
              <a:rPr lang="ru-RU" b="1" dirty="0"/>
              <a:t>Иван Данилович Черняховский</a:t>
            </a:r>
            <a:r>
              <a:rPr lang="ru-RU" dirty="0"/>
              <a:t>. Войска Черняховского участвовали в освобождении Воронежа, Курска, Житомира, </a:t>
            </a:r>
            <a:r>
              <a:rPr lang="ru-RU" dirty="0" err="1"/>
              <a:t>Витебска,Орши</a:t>
            </a:r>
            <a:r>
              <a:rPr lang="ru-RU" dirty="0"/>
              <a:t>, Вильнюса, Каунаса, других городов, отличились в боях за Киев, Минск, в числе первых вышли на границу с фашистской Германией, а затем громили гитлеровцев в Восточной Пруссии.</a:t>
            </a:r>
          </a:p>
        </p:txBody>
      </p:sp>
      <p:pic>
        <p:nvPicPr>
          <p:cNvPr id="8194" name="Picture 2" descr="C:\Users\user\Downloads\chernyakhov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4" y="692696"/>
            <a:ext cx="370121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987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Кирилл Афанасьевич Мерецков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В годы Великой Отечественной войны </a:t>
            </a:r>
            <a:r>
              <a:rPr lang="ru-RU" b="1" dirty="0"/>
              <a:t>Кирилл Афанасьевич</a:t>
            </a:r>
            <a:r>
              <a:rPr lang="ru-RU" dirty="0"/>
              <a:t> </a:t>
            </a:r>
            <a:r>
              <a:rPr lang="ru-RU" b="1" dirty="0"/>
              <a:t>Мерецков</a:t>
            </a:r>
            <a:r>
              <a:rPr lang="ru-RU" dirty="0"/>
              <a:t> командовал войсками северных направлений. В 1941 г. Мерецков нанес войскам фельдмаршала </a:t>
            </a:r>
            <a:r>
              <a:rPr lang="ru-RU" dirty="0" err="1"/>
              <a:t>Лееба</a:t>
            </a:r>
            <a:r>
              <a:rPr lang="ru-RU" dirty="0"/>
              <a:t> под Тихвином первое в войне серьезное поражение. 18 января 1943 года войска генералов Говорова и Мерецкова, нанеся встречный удар под Шлиссельбургом (операция «Искра»), прорвали блокаду Ленинграда. В июне 1944 г. Под их командованием был разгромлен маршал К. Маннергейм в Карелии. В октябре 1944 г. войска Мерецкова разбили врага в Заполярье под Печенгой (</a:t>
            </a:r>
            <a:r>
              <a:rPr lang="ru-RU" dirty="0" err="1"/>
              <a:t>Петсамо</a:t>
            </a:r>
            <a:r>
              <a:rPr lang="ru-RU" dirty="0"/>
              <a:t>). Весной 1945 года «хитрый Ярославец» (как называл его Сталин) под именем «генерала Максимова» был направлен на Дальний Восток. В августе-сентябре 1945 года его войска участвовали в разгроме </a:t>
            </a:r>
            <a:r>
              <a:rPr lang="ru-RU" dirty="0" err="1"/>
              <a:t>Квантунской</a:t>
            </a:r>
            <a:r>
              <a:rPr lang="ru-RU" dirty="0"/>
              <a:t> армии, ворвавшись из Приморья в Маньчжурию и освободив районы Китая и Кореи.</a:t>
            </a:r>
          </a:p>
        </p:txBody>
      </p:sp>
      <p:pic>
        <p:nvPicPr>
          <p:cNvPr id="9218" name="Picture 2" descr="C:\Users\user\Downloads\meretsko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3270564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20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Таким образом, в годы Великой Отечественной войны проявились многие замечательные полководческие качества у наших военачальников, что позволило обеспечить превосходство их военного искусства над военным искусством гитлеровцев.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80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/>
              <a:t>Список литературы</a:t>
            </a:r>
            <a:endParaRPr lang="ru-RU" dirty="0"/>
          </a:p>
          <a:p>
            <a:r>
              <a:rPr lang="ru-RU" b="1" dirty="0"/>
              <a:t>1. Александров, А. </a:t>
            </a:r>
            <a:r>
              <a:rPr lang="ru-RU" dirty="0"/>
              <a:t>Генерала хоронили дважды [Текст] / А. Александров // Эхо планеты. - 2004. - N 18/19</a:t>
            </a:r>
            <a:r>
              <a:rPr lang="ru-RU" b="1" dirty="0"/>
              <a:t>. - </a:t>
            </a:r>
            <a:r>
              <a:rPr lang="ru-RU" dirty="0"/>
              <a:t>С. 28</a:t>
            </a:r>
            <a:r>
              <a:rPr lang="ru-RU" b="1" dirty="0"/>
              <a:t>-</a:t>
            </a:r>
            <a:r>
              <a:rPr lang="ru-RU" dirty="0"/>
              <a:t>29.</a:t>
            </a:r>
          </a:p>
          <a:p>
            <a:r>
              <a:rPr lang="ru-RU" dirty="0"/>
              <a:t>Биография генерала армии Ивана Даниловича Черняховского.</a:t>
            </a:r>
          </a:p>
          <a:p>
            <a:r>
              <a:rPr lang="ru-RU" b="1" dirty="0"/>
              <a:t>2. Астраханский, В.</a:t>
            </a:r>
            <a:r>
              <a:rPr lang="ru-RU" dirty="0"/>
              <a:t> Что читал маршал Баграмян [Текст] / В. Астраханский // Библиотека. - 2004. - N 5.- С. 68-69</a:t>
            </a:r>
          </a:p>
          <a:p>
            <a:r>
              <a:rPr lang="ru-RU" dirty="0"/>
              <a:t>Какая литература интересовала Ивана Христофоровича Баграмяна, каков был круг его чтения, личная библиотека - еще один штрих в портрете прославленного героя. </a:t>
            </a:r>
          </a:p>
          <a:p>
            <a:r>
              <a:rPr lang="ru-RU" b="1" dirty="0"/>
              <a:t>3. </a:t>
            </a:r>
            <a:r>
              <a:rPr lang="ru-RU" b="1" dirty="0" err="1"/>
              <a:t>Борзунов</a:t>
            </a:r>
            <a:r>
              <a:rPr lang="ru-RU" b="1" dirty="0"/>
              <a:t>, Семен Михайлович</a:t>
            </a:r>
            <a:r>
              <a:rPr lang="ru-RU" dirty="0"/>
              <a:t>. Становление полководца Г. К. Жукова [Текст] / С. </a:t>
            </a:r>
            <a:r>
              <a:rPr lang="ru-RU" dirty="0" err="1"/>
              <a:t>М.Борзунов</a:t>
            </a:r>
            <a:r>
              <a:rPr lang="ru-RU" dirty="0"/>
              <a:t> // Военно-исторический журнал. - 2006. - N 11. - С. 78</a:t>
            </a:r>
          </a:p>
          <a:p>
            <a:r>
              <a:rPr lang="ru-RU" b="1" dirty="0"/>
              <a:t>4. </a:t>
            </a:r>
            <a:r>
              <a:rPr lang="ru-RU" b="1" dirty="0" err="1"/>
              <a:t>Бушин</a:t>
            </a:r>
            <a:r>
              <a:rPr lang="ru-RU" b="1" dirty="0"/>
              <a:t>, Владимир.</a:t>
            </a:r>
            <a:r>
              <a:rPr lang="ru-RU" dirty="0"/>
              <a:t> За Родину! За Сталина! [Текст] / Владимир </a:t>
            </a:r>
            <a:r>
              <a:rPr lang="ru-RU" dirty="0" err="1"/>
              <a:t>Бушин</a:t>
            </a:r>
            <a:r>
              <a:rPr lang="ru-RU" dirty="0"/>
              <a:t>. - М.: ЭКСМО: Алгоритм, 2004. - 591с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/>
              <a:t>5. В память о</a:t>
            </a:r>
            <a:r>
              <a:rPr lang="ru-RU" dirty="0"/>
              <a:t> Маршале Победы [Текст]: к 110- </a:t>
            </a:r>
            <a:r>
              <a:rPr lang="ru-RU" dirty="0" err="1"/>
              <a:t>летию</a:t>
            </a:r>
            <a:r>
              <a:rPr lang="ru-RU" dirty="0"/>
              <a:t> со дня рождения Маршала Советского Союза Г. К. Жукова // Военно-исторический журнал. - 2006. - N 11. - С. 1</a:t>
            </a:r>
          </a:p>
          <a:p>
            <a:r>
              <a:rPr lang="ru-RU" b="1" dirty="0"/>
              <a:t>6. Гареев, М. А.</a:t>
            </a:r>
            <a:r>
              <a:rPr lang="ru-RU" dirty="0"/>
              <a:t> "Засияет имя ... полководца полководцев в ведении войны массовыми армиями" [Текст]: к 60-летию Победы: Маршал Советского Союза Г. К. Жуков / М. А. Гареев // Военно-исторический журнал. - 2003. - N5. -C.2-8.</a:t>
            </a:r>
          </a:p>
          <a:p>
            <a:r>
              <a:rPr lang="ru-RU" dirty="0"/>
              <a:t>Статья рассказывает о выдающемся русском полководце Маршале СССР Г. К. Жукове.</a:t>
            </a:r>
          </a:p>
          <a:p>
            <a:r>
              <a:rPr lang="ru-RU" b="1" dirty="0"/>
              <a:t>7. </a:t>
            </a:r>
            <a:r>
              <a:rPr lang="ru-RU" b="1" dirty="0" err="1"/>
              <a:t>Гассиев</a:t>
            </a:r>
            <a:r>
              <a:rPr lang="ru-RU" b="1" dirty="0"/>
              <a:t>, В. И.</a:t>
            </a:r>
            <a:r>
              <a:rPr lang="ru-RU" dirty="0"/>
              <a:t> Он не только мог принять быстрое и нужное решение, но и своевременно оказаться там, где это решение выполнялось [Текст] / В. И. </a:t>
            </a:r>
            <a:r>
              <a:rPr lang="ru-RU" dirty="0" err="1"/>
              <a:t>Гассиев</a:t>
            </a:r>
            <a:r>
              <a:rPr lang="ru-RU" dirty="0"/>
              <a:t> // Военно-исторический журнал. - 2003. - N 11.</a:t>
            </a:r>
            <a:r>
              <a:rPr lang="ru-RU" b="1" dirty="0"/>
              <a:t> - </a:t>
            </a:r>
            <a:r>
              <a:rPr lang="ru-RU" dirty="0"/>
              <a:t>С. 26-29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79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Творцом победы в Великой Отечественной войне являлся советский народ. Но для реализации его усилий, для защиты Отечества на полях сражений требовался высокий уровень военного искусства Вооруженных Сил, который поддерживался полководческим талантом военачальников.</a:t>
            </a:r>
          </a:p>
          <a:p>
            <a:r>
              <a:rPr lang="ru-RU" dirty="0"/>
              <a:t>Операции, проведенные в минувшей войне нашими военачальниками, изучают сейчас во всех военных академиях мира. И если говорить об оценке их мужества и таланта, то вот одна из них, краткая, но выразительная: "Как солдат, наблюдавший кампанию Красной Армии, я проникся глубочайшим восхищением к мастерству ее руководителей". Это сказал </a:t>
            </a:r>
            <a:r>
              <a:rPr lang="ru-RU" dirty="0" err="1"/>
              <a:t>Дуайт</a:t>
            </a:r>
            <a:r>
              <a:rPr lang="ru-RU" dirty="0"/>
              <a:t> Эйзенхауэр, человек, понимавший толк в военном искусстве.</a:t>
            </a:r>
          </a:p>
          <a:p>
            <a:r>
              <a:rPr lang="ru-RU" dirty="0"/>
              <a:t>Суровая школа войны отобрала и закрепила к концу войны на должностях командующих фронтами наиболее выдающихся полководцев.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0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Г.К. Жуков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Великие полководцы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Главные черты полководческого таланта </a:t>
            </a:r>
            <a:r>
              <a:rPr lang="ru-RU" b="1" dirty="0"/>
              <a:t>Георгия Константиновича Жукова </a:t>
            </a:r>
            <a:r>
              <a:rPr lang="ru-RU" dirty="0"/>
              <a:t>(1896-1974) - творчество, новаторство, умение принимать неожиданные для противника решения. Его отличали также глубокий ум и проницательность. По словам Макиавелли, «ничто так не делает полководца великим, как умение проникать в замысел противника». Эта способность Жукова сыграла особенно важную роль при обороне Ленинграда и Москвы, когда при крайне ограниченных силах только за счет хорошей разведки, предвидения возможных направлений ударов противника ему удавалось собирать практически все имеющиеся средства и отражать удары противника.</a:t>
            </a:r>
          </a:p>
        </p:txBody>
      </p:sp>
      <p:pic>
        <p:nvPicPr>
          <p:cNvPr id="1026" name="Picture 2" descr="C:\Users\user\Downloads\жук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30" y="1412776"/>
            <a:ext cx="375760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9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А.М.Василевский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Другим выдающимся военачальником стратегического плана являлся </a:t>
            </a:r>
            <a:r>
              <a:rPr lang="ru-RU" b="1" dirty="0"/>
              <a:t>Александр</a:t>
            </a:r>
            <a:r>
              <a:rPr lang="ru-RU" dirty="0"/>
              <a:t> </a:t>
            </a:r>
            <a:r>
              <a:rPr lang="ru-RU" b="1" dirty="0"/>
              <a:t>Михайлович Василевский</a:t>
            </a:r>
            <a:r>
              <a:rPr lang="ru-RU" dirty="0"/>
              <a:t> (1895-1977). Будучи во время войны начальником Генштаба на протяжении 34-х месяцев, А. М. Василевский только 12 месяцев был в Москве, в Генштабе, а 22 месяца находился на фронтах. Г. К. Жуков и A. M. Василевский обладали развитым стратегическим мышлением, глубоким пониманием </a:t>
            </a:r>
            <a:r>
              <a:rPr lang="ru-RU" dirty="0" err="1"/>
              <a:t>обстановки.Именно</a:t>
            </a:r>
            <a:r>
              <a:rPr lang="ru-RU" dirty="0"/>
              <a:t> это обстоятельство привело к одинаковой оценке обстановки и выработке дальновидных и обоснованных решений по </a:t>
            </a:r>
            <a:r>
              <a:rPr lang="ru-RU" dirty="0" err="1"/>
              <a:t>контрнаступательной</a:t>
            </a:r>
            <a:r>
              <a:rPr lang="ru-RU" dirty="0"/>
              <a:t> операции под Сталинградом, к переходу к стратегической обороне на Курской дуге и в ряде других случаев.</a:t>
            </a:r>
          </a:p>
        </p:txBody>
      </p:sp>
      <p:pic>
        <p:nvPicPr>
          <p:cNvPr id="2050" name="Picture 2" descr="C:\Users\user\Downloads\василевс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84" y="764704"/>
            <a:ext cx="274507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К.К. </a:t>
            </a:r>
            <a:r>
              <a:rPr lang="ru-RU" dirty="0" err="1" smtClean="0"/>
              <a:t>Рокосовский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Неоценимым качеством советских полководцев была их способность к разумному риску. Эта черта полководческого таланта отмечалась, например, у маршала </a:t>
            </a:r>
            <a:r>
              <a:rPr lang="ru-RU" b="1" dirty="0"/>
              <a:t>Константина Константиновича Рокоссовского</a:t>
            </a:r>
            <a:r>
              <a:rPr lang="ru-RU" dirty="0"/>
              <a:t> (1896-1968). Одна из замечательных страниц полководческой деятельности К. К. Рокоссовского -Белорусская операция, в которой он командовал войсками 1-го Белорусского фронта.</a:t>
            </a:r>
          </a:p>
        </p:txBody>
      </p:sp>
      <p:pic>
        <p:nvPicPr>
          <p:cNvPr id="1026" name="Picture 2" descr="C:\Users\user\Downloads\Rokossovsk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06656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3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ru-RU" dirty="0" smtClean="0"/>
              <a:t>.С Конев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Важной чертой полководческого таланта является интуиция, позволяющая добиться внезапности удара. Этим редким качеством обладал </a:t>
            </a:r>
            <a:r>
              <a:rPr lang="ru-RU" b="1" dirty="0"/>
              <a:t>Конев</a:t>
            </a:r>
            <a:r>
              <a:rPr lang="ru-RU" dirty="0"/>
              <a:t> </a:t>
            </a:r>
            <a:r>
              <a:rPr lang="ru-RU" b="1" dirty="0"/>
              <a:t>Иван</a:t>
            </a:r>
            <a:r>
              <a:rPr lang="ru-RU" dirty="0"/>
              <a:t> </a:t>
            </a:r>
            <a:r>
              <a:rPr lang="ru-RU" b="1" dirty="0"/>
              <a:t>Степанович</a:t>
            </a:r>
            <a:r>
              <a:rPr lang="ru-RU" dirty="0"/>
              <a:t> (1897-1973). Его полководческий талант наиболее убедительно и ярко проявился в наступательных операциях, в ходе которых было одержано много блестящих побед. При этом он всегда стремился не ввязываться в затяжные бои в больших городах и обходными маневрами вынуждал противника покинуть город. Это позволяло ему уменьшить потери своих войск, не допустить больших разрушений и жертв среди мирного населения.</a:t>
            </a:r>
          </a:p>
        </p:txBody>
      </p:sp>
      <p:pic>
        <p:nvPicPr>
          <p:cNvPr id="2050" name="Picture 2" descr="C:\Users\user\Downloads\кон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0" y="548680"/>
            <a:ext cx="3110250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1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Андрей Иванович Ерёменко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если </a:t>
            </a:r>
            <a:r>
              <a:rPr lang="ru-RU" dirty="0"/>
              <a:t>И. С. Конев проявил лучшие свои полководческие качества в наступательных операциях, то </a:t>
            </a:r>
            <a:r>
              <a:rPr lang="ru-RU" b="1" dirty="0"/>
              <a:t>Андрей Иванович Ерёменко </a:t>
            </a:r>
            <a:r>
              <a:rPr lang="ru-RU" dirty="0"/>
              <a:t>(1892-1970) - в оборонительных.</a:t>
            </a:r>
          </a:p>
        </p:txBody>
      </p:sp>
      <p:pic>
        <p:nvPicPr>
          <p:cNvPr id="3074" name="Picture 2" descr="C:\Users\user\Downloads\еремен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2507571" cy="347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56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Родион Яковлевич </a:t>
            </a:r>
            <a:r>
              <a:rPr lang="ru-RU" dirty="0" smtClean="0"/>
              <a:t>Малиновский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Характерной чертой настоящего полководца является неординарность замысла и действий, уход от шаблона, военная хитрость, в чем преуспел великий полководец А. В. Суворов. В годы Великой Отечественной войны этими качествами отличался </a:t>
            </a:r>
            <a:r>
              <a:rPr lang="ru-RU" b="1" dirty="0"/>
              <a:t>Малиновский Родион</a:t>
            </a:r>
            <a:r>
              <a:rPr lang="ru-RU" dirty="0"/>
              <a:t> </a:t>
            </a:r>
            <a:r>
              <a:rPr lang="ru-RU" b="1" dirty="0"/>
              <a:t>Яковлевич</a:t>
            </a:r>
            <a:r>
              <a:rPr lang="ru-RU" dirty="0"/>
              <a:t> (1898-1967). На протяжении почти всей войны примечательной особенностью его полководческого таланта было то, что он в замысел каждой операции закладывал какой-либо неожиданный для противника способ действий, умел целой системой хорошо продуманных мер ввести противника в заблуждение.</a:t>
            </a:r>
          </a:p>
        </p:txBody>
      </p:sp>
      <p:pic>
        <p:nvPicPr>
          <p:cNvPr id="4098" name="Picture 2" descr="C:\Users\user\Downloads\malinovsky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266755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95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Тимошенко Семён Константинович 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Испытав на себе весь гнев Сталина в первые дни кошмарных провалов на фронтах, </a:t>
            </a:r>
            <a:r>
              <a:rPr lang="ru-RU" b="1" dirty="0"/>
              <a:t>Тимошенко Семён Константинович</a:t>
            </a:r>
            <a:r>
              <a:rPr lang="ru-RU" dirty="0"/>
              <a:t> попросил направить его на наиболее опасный участок. Впоследствии маршал командовал стратегическими направлениями и фронтами. Под его командованием шли тяжелые оборонительные бои на территории Белоруссии в июле - августе 1941 года. С его именем связаны героическая оборона Могилева и Гомеля, контрудары под Витебском и Бобруйском. Под руководством Тимошенко развернулось самое большое и упорное сражение первых месяцев войны - Смоленское. В июле 1941 г. войска Западного направления под командованием маршала Тимошенко остановили наступление группы армий "Центр".</a:t>
            </a:r>
          </a:p>
        </p:txBody>
      </p:sp>
      <p:pic>
        <p:nvPicPr>
          <p:cNvPr id="5122" name="Picture 2" descr="C:\Users\user\Downloads\timoshe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3162419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249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</TotalTime>
  <Words>346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Великие полководцы Великой отечественной войны </vt:lpstr>
      <vt:lpstr>Презентация PowerPoint</vt:lpstr>
      <vt:lpstr>Г.К. Жуков</vt:lpstr>
      <vt:lpstr> А.М.Василевский</vt:lpstr>
      <vt:lpstr> К.К. Рокосовский</vt:lpstr>
      <vt:lpstr>B.С Конев</vt:lpstr>
      <vt:lpstr>Андрей Иванович Ерёменко</vt:lpstr>
      <vt:lpstr>Родион Яковлевич Малиновский</vt:lpstr>
      <vt:lpstr> Тимошенко Семён Константинович  </vt:lpstr>
      <vt:lpstr>Иван Христофорович Баграмян </vt:lpstr>
      <vt:lpstr>Василий Иванович Чуйков</vt:lpstr>
      <vt:lpstr>Иван Данилович Черняховский</vt:lpstr>
      <vt:lpstr>Кирилл Афанасьевич Мерецков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2017-01-12T08:46:24Z</dcterms:created>
  <dcterms:modified xsi:type="dcterms:W3CDTF">2017-01-17T06:42:03Z</dcterms:modified>
</cp:coreProperties>
</file>