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2" r:id="rId9"/>
    <p:sldId id="261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F577EF-9894-4E74-B65C-D664666D80D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72E219-FBE9-433B-9071-7456DFAE09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5976664"/>
          </a:xfrm>
        </p:spPr>
        <p:txBody>
          <a:bodyPr>
            <a:noAutofit/>
          </a:bodyPr>
          <a:lstStyle/>
          <a:p>
            <a:r>
              <a:rPr lang="ru-RU" sz="3600" b="1" dirty="0"/>
              <a:t>Родительское </a:t>
            </a:r>
            <a:r>
              <a:rPr lang="ru-RU" sz="3600" b="1" dirty="0" smtClean="0"/>
              <a:t>собрание</a:t>
            </a:r>
            <a:r>
              <a:rPr lang="en-US" sz="3600" b="1" dirty="0" smtClean="0"/>
              <a:t>                               </a:t>
            </a:r>
            <a:r>
              <a:rPr lang="ru-RU" sz="3600" b="1" dirty="0" smtClean="0"/>
              <a:t> </a:t>
            </a:r>
            <a:r>
              <a:rPr lang="ru-RU" sz="3600" b="1" dirty="0"/>
              <a:t>"Роль семьи </a:t>
            </a:r>
            <a:r>
              <a:rPr lang="en-US" sz="3600" b="1" dirty="0" smtClean="0"/>
              <a:t> </a:t>
            </a:r>
            <a:r>
              <a:rPr lang="ru-RU" sz="3600" b="1" dirty="0" smtClean="0"/>
              <a:t>и школы</a:t>
            </a:r>
            <a:r>
              <a:rPr lang="en-US" sz="3600" b="1" dirty="0" smtClean="0"/>
              <a:t> </a:t>
            </a:r>
            <a:r>
              <a:rPr lang="ru-RU" sz="3600" b="1" dirty="0" smtClean="0"/>
              <a:t>в </a:t>
            </a:r>
            <a:r>
              <a:rPr lang="ru-RU" sz="3600" b="1" dirty="0"/>
              <a:t>сохранении психологического здоровья детей"</a:t>
            </a:r>
            <a:br>
              <a:rPr lang="ru-RU" sz="3600" b="1" dirty="0"/>
            </a:br>
            <a:r>
              <a:rPr lang="ru-RU" sz="3600" dirty="0"/>
              <a:t> 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""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2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Расширяйте поведенческий репертуар ребенка, проигрывая с ним различные ситуации, Вы строите доверительные отношения, учитесь понимать его, сочувствовать, сопереживать. А он в свою очередь, начинает лучше понимать Вас.</a:t>
            </a:r>
          </a:p>
          <a:p>
            <a:r>
              <a:rPr lang="ru-RU" dirty="0"/>
              <a:t>•	Будьте терпеливы, не допускайте чрезмерных вспышек в ответ на неудовлетворяющее Вас поведение ребенка;</a:t>
            </a:r>
          </a:p>
          <a:p>
            <a:r>
              <a:rPr lang="ru-RU" dirty="0"/>
              <a:t>•	Обнимайте ребенка не менее </a:t>
            </a:r>
            <a:r>
              <a:rPr lang="ru-RU" dirty="0" smtClean="0"/>
              <a:t>4 </a:t>
            </a:r>
            <a:r>
              <a:rPr lang="ru-RU" dirty="0"/>
              <a:t>раз в день.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5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ноябрь\DSC03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32656"/>
            <a:ext cx="4748921" cy="33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ноябрь\DSC03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ноябрь\DSC03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DCIM\100MSDCF\DSC03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3983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1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ноябрь\DSC03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23855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lдекабрь\DSC03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7" y="83671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lдекабрь\DSC03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lдекабрь\DSC03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573016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1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lдекабрь\проект\DSC08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507971" cy="26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lдекабрь\DSC03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lдекабрь\DSC03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013663" cy="301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lдекабрь\DSC03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09" y="3783299"/>
            <a:ext cx="3305937" cy="24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8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фото март\DSC04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823855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 март\DSC04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  апрель\DSC04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то май\DSC044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5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Для психологического комфорта ребёнка  важны: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эмоциональное самочувствие - ощущение и переживание эмоционального комфорта или дискомфорта, связанного с различными значимыми аспектами его жизни;</a:t>
            </a:r>
          </a:p>
          <a:p>
            <a:r>
              <a:rPr lang="ru-RU" dirty="0"/>
              <a:t>• эмоциональное благополучие - показатель оптимального общего развития ребенка и его психического здоровья.</a:t>
            </a:r>
          </a:p>
          <a:p>
            <a:r>
              <a:rPr lang="ru-RU" dirty="0"/>
              <a:t>• Эмоциональное благополучие складывается из адекватного проявления ребенком эмоций (удовольствия, неудовольствия), переживания внутреннего спокойствия (отсутствие внешней угрозы), успеха или неудачи в достижении целей, комфорта при взаимодействии с окружающими людьми, положительной оценки результатов деятельности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5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100MSDCF\DSC02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15096"/>
            <a:ext cx="36534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cuments\100MSDCF\DSC02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903" y="3031331"/>
            <a:ext cx="36534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cuments\100MSDCF\DSC02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456" y="548680"/>
            <a:ext cx="36534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cuments\100MSDCF\DSC02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653" y="3031331"/>
            <a:ext cx="36534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6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3010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Портрет психологически здорового ребенка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24744"/>
            <a:ext cx="8183880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	Возрастные «кризисы» проходят естественно, безболезненно, решаются закономерные возрастные проблемы.</a:t>
            </a:r>
          </a:p>
          <a:p>
            <a:r>
              <a:rPr lang="ru-RU" dirty="0"/>
              <a:t>2.	Ребенок испытывает чувства привязанности, нежности и любви в ответ на аналогичные чувства родителей.</a:t>
            </a:r>
          </a:p>
          <a:p>
            <a:r>
              <a:rPr lang="ru-RU" dirty="0"/>
              <a:t>3.	Ребенок реализует свою потребность в авторитете и уважении, понимании со стороны близких и значимых для него лиц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4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4.	Обладает устойчивым чувством «я», адекватной самооценкой, уверен и активен, имеет соответствующий возрасту уровень притязаний и возможностей.</a:t>
            </a:r>
          </a:p>
          <a:p>
            <a:r>
              <a:rPr lang="ru-RU" dirty="0" smtClean="0"/>
              <a:t>5.	Способен к сопереживанию.</a:t>
            </a:r>
          </a:p>
          <a:p>
            <a:r>
              <a:rPr lang="ru-RU" dirty="0" smtClean="0"/>
              <a:t>6</a:t>
            </a:r>
            <a:r>
              <a:rPr lang="ru-RU" dirty="0"/>
              <a:t>.	Не проявляет выраженных чувств ревности и зависти при наличии ведущего чувства - доброжелательности к людям.</a:t>
            </a:r>
          </a:p>
          <a:p>
            <a:r>
              <a:rPr lang="ru-RU" dirty="0"/>
              <a:t>7.	Контактен и общителен, стремится к взаимодействию со сверстниками на равных.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1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ocuments\100MSDCF\DSC03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36534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 октябрь\DSC03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60648"/>
            <a:ext cx="5577185" cy="35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 октябрь\DSC03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ноябрь\DSC03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5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Принципы общения с ребенком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Будь </a:t>
            </a:r>
            <a:r>
              <a:rPr lang="ru-RU" dirty="0" smtClean="0">
                <a:solidFill>
                  <a:srgbClr val="FF0000"/>
                </a:solidFill>
              </a:rPr>
              <a:t>внимателен к чувствам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                                </a:t>
            </a:r>
            <a:r>
              <a:rPr lang="ru-RU" dirty="0" smtClean="0"/>
              <a:t>Можно </a:t>
            </a:r>
            <a:r>
              <a:rPr lang="ru-RU" dirty="0"/>
              <a:t>осуждать действия ребенка, но не его чувства, какими бы нежелательными они ни были. Раз они у него возникли, значит, для этого есть основания.</a:t>
            </a:r>
          </a:p>
          <a:p>
            <a:pPr marL="0" indent="0">
              <a:buNone/>
            </a:pPr>
            <a:r>
              <a:rPr lang="ru-RU" dirty="0"/>
              <a:t>•	Можно выражать свое недовольство отдельными действиями ребенка, но не ребенком в целом. Недовольство действиями ребенка не должно быть систематическим, иначе оно перерастет в неприятие его.</a:t>
            </a:r>
          </a:p>
          <a:p>
            <a:pPr marL="0" indent="0">
              <a:buNone/>
            </a:pPr>
            <a:r>
              <a:rPr lang="ru-RU" dirty="0"/>
              <a:t>•	Не вмешивайтесь в дело, которым занят ребенок, если он не просит о помощи. Если ребенку трудно, и он готов принять Вашу помощь, обязательно помогите ему.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3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63367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1014"/>
            <a:ext cx="8229600" cy="5485150"/>
          </a:xfrm>
        </p:spPr>
        <p:txBody>
          <a:bodyPr>
            <a:normAutofit/>
          </a:bodyPr>
          <a:lstStyle/>
          <a:p>
            <a:r>
              <a:rPr lang="ru-RU" dirty="0"/>
              <a:t>Не сравнивайте ребенка с другими детьми, каждый имеет свой путь развития, а сравнивайте его поступки и достижения с ранее приобретенными.</a:t>
            </a:r>
          </a:p>
          <a:p>
            <a:r>
              <a:rPr lang="ru-RU" dirty="0"/>
              <a:t>•	Будьте вежливы с ребенком, и тогда он усвоит именно такую манеру взаимодействия.</a:t>
            </a:r>
          </a:p>
          <a:p>
            <a:r>
              <a:rPr lang="ru-RU" dirty="0"/>
              <a:t>•	Чаще говорите ребенку, что вы его любите. Пусть он знает, что Вы любите его за то, что он есть, а не за то, что он убирает игрушки, съедает кашу и т. д.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61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/>
              <a:t>Установите определенные правила в семье, следуйте им ежедневно, это поможет избежать большого количества нотаций.</a:t>
            </a:r>
          </a:p>
          <a:p>
            <a:r>
              <a:rPr lang="ru-RU" dirty="0"/>
              <a:t>•	Запретов должно быть немного, они нужны для ощущения безопасности Вашему ребенку. Не запрещайте ребенку то, что еще вчера ему было позволено.</a:t>
            </a:r>
          </a:p>
          <a:p>
            <a:r>
              <a:rPr lang="ru-RU" dirty="0"/>
              <a:t>•	Наказывая ребенка, не будьте чрезмерно строги, не ущемляйте </a:t>
            </a:r>
            <a:r>
              <a:rPr lang="ru-RU" dirty="0" smtClean="0"/>
              <a:t> его достоинства.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471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</TotalTime>
  <Words>185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Родительское собрание                                "Роль семьи  и школы в сохранении психологического здоровья детей"   </vt:lpstr>
      <vt:lpstr>Презентация PowerPoint</vt:lpstr>
      <vt:lpstr>Презентация PowerPoint</vt:lpstr>
      <vt:lpstr>Портрет психологически здорового ребенка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2017-10-24T07:33:56Z</dcterms:created>
  <dcterms:modified xsi:type="dcterms:W3CDTF">2017-10-24T09:25:28Z</dcterms:modified>
</cp:coreProperties>
</file>